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442" r:id="rId3"/>
    <p:sldId id="476" r:id="rId4"/>
    <p:sldId id="484" r:id="rId5"/>
    <p:sldId id="491" r:id="rId6"/>
    <p:sldId id="486" r:id="rId7"/>
    <p:sldId id="487" r:id="rId8"/>
    <p:sldId id="488" r:id="rId9"/>
    <p:sldId id="506" r:id="rId10"/>
    <p:sldId id="509" r:id="rId11"/>
    <p:sldId id="489" r:id="rId12"/>
    <p:sldId id="507" r:id="rId13"/>
    <p:sldId id="505" r:id="rId14"/>
    <p:sldId id="508" r:id="rId15"/>
    <p:sldId id="493" r:id="rId16"/>
    <p:sldId id="481" r:id="rId17"/>
    <p:sldId id="510" r:id="rId18"/>
    <p:sldId id="500" r:id="rId19"/>
    <p:sldId id="490" r:id="rId20"/>
    <p:sldId id="47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ADD"/>
    <a:srgbClr val="EFEEE8"/>
    <a:srgbClr val="2C2C2C"/>
    <a:srgbClr val="4E4840"/>
    <a:srgbClr val="B6B39C"/>
    <a:srgbClr val="B7B379"/>
    <a:srgbClr val="2E2E2E"/>
    <a:srgbClr val="595959"/>
    <a:srgbClr val="857E61"/>
    <a:srgbClr val="71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68504" autoAdjust="0"/>
  </p:normalViewPr>
  <p:slideViewPr>
    <p:cSldViewPr snapToGrid="0">
      <p:cViewPr varScale="1">
        <p:scale>
          <a:sx n="56" d="100"/>
          <a:sy n="56" d="100"/>
        </p:scale>
        <p:origin x="170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82066-D474-43BE-973A-A526CE51E367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B7128-2D87-4269-8429-90955235D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88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462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141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257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533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211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659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772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B7128-2D87-4269-8429-90955235D8D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578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9648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114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테스트 진행방법이 </a:t>
            </a:r>
            <a:r>
              <a:rPr lang="ko-KR" altLang="en-US" dirty="0" err="1"/>
              <a:t>유의미한지에</a:t>
            </a:r>
            <a:r>
              <a:rPr lang="ko-KR" altLang="en-US" dirty="0"/>
              <a:t> 대해 결과를 가지고 </a:t>
            </a:r>
            <a:r>
              <a:rPr lang="ko-KR" altLang="en-US" dirty="0" err="1"/>
              <a:t>전문상담사님께</a:t>
            </a:r>
            <a:r>
              <a:rPr lang="ko-KR" altLang="en-US" dirty="0"/>
              <a:t> 인터뷰를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B7128-2D87-4269-8429-90955235D8D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201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86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607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46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419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6230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516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770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36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076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1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3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5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2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90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12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86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8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4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4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05D8A-C572-4ED6-9BF4-8BF12D399983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3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601377" y="1813173"/>
            <a:ext cx="498924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2024</a:t>
            </a:r>
            <a:r>
              <a:rPr lang="ko-KR" altLang="en-US" sz="280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임베디드 캡스턴 디자인</a:t>
            </a:r>
            <a:endParaRPr lang="en-US" altLang="ko-KR" sz="2800" dirty="0">
              <a:solidFill>
                <a:srgbClr val="857E6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일기인형 곰곰이</a:t>
            </a:r>
            <a:endParaRPr kumimoji="0" lang="en-US" altLang="ko-KR" sz="32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유유김최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" name="그림 5" descr="만화 영화, 곰이(가) 표시된 사진&#10;&#10;자동 생성된 설명">
            <a:extLst>
              <a:ext uri="{FF2B5EF4-FFF2-40B4-BE49-F238E27FC236}">
                <a16:creationId xmlns:a16="http://schemas.microsoft.com/office/drawing/2014/main" id="{7EAC3FE0-06F4-A317-153C-E8CA20DA30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371" y="-2510320"/>
            <a:ext cx="6599038" cy="879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88EB2-2FDC-8517-4FA3-5CF09FEF9FE2}"/>
              </a:ext>
            </a:extLst>
          </p:cNvPr>
          <p:cNvSpPr/>
          <p:nvPr/>
        </p:nvSpPr>
        <p:spPr>
          <a:xfrm>
            <a:off x="1118869" y="907133"/>
            <a:ext cx="1296785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97867" y="984076"/>
            <a:ext cx="22479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595959"/>
                </a:solidFill>
                <a:latin typeface="한컴 말랑말랑 Bold" panose="020F0803000000000000" pitchFamily="50" charset="-127"/>
                <a:ea typeface="나눔스퀘어라운드 Regular" panose="020B0600000101010101"/>
              </a:rPr>
              <a:t>서버</a:t>
            </a:r>
            <a:endParaRPr lang="en-US" altLang="ko-KR" sz="2400" b="1" dirty="0">
              <a:solidFill>
                <a:srgbClr val="595959"/>
              </a:solidFill>
              <a:latin typeface="한컴 말랑말랑 Bold" panose="020F0803000000000000" pitchFamily="50" charset="-127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6780A9-C804-3BCC-1AC6-FF1DB1996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341" y="2486016"/>
            <a:ext cx="4129229" cy="32265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0CEE4B-A9EC-2104-9B99-5FF8C74A1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51" y="1702359"/>
            <a:ext cx="9339618" cy="5270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F97FF9-DC9C-0ADA-8686-440AC9AA6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6162" y="2486016"/>
            <a:ext cx="47815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69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578E1D9-8278-5CB8-99E9-8F38E5390B33}"/>
              </a:ext>
            </a:extLst>
          </p:cNvPr>
          <p:cNvSpPr/>
          <p:nvPr/>
        </p:nvSpPr>
        <p:spPr>
          <a:xfrm>
            <a:off x="837148" y="907133"/>
            <a:ext cx="39796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59595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endParaRPr lang="en-US" altLang="ko-KR" sz="2300" b="1" dirty="0">
              <a:solidFill>
                <a:srgbClr val="595959"/>
              </a:solidFill>
              <a:latin typeface="한컴 말랑말랑 Bold" panose="020F0803000000000000" pitchFamily="50" charset="-127"/>
              <a:ea typeface="나눔스퀘어라운드 Regular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F8B335-F636-1593-A6A3-8E369751B011}"/>
              </a:ext>
            </a:extLst>
          </p:cNvPr>
          <p:cNvSpPr/>
          <p:nvPr/>
        </p:nvSpPr>
        <p:spPr>
          <a:xfrm>
            <a:off x="1118869" y="907133"/>
            <a:ext cx="1664292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BC98E1-0BF4-71AA-8609-876378EA4017}"/>
              </a:ext>
            </a:extLst>
          </p:cNvPr>
          <p:cNvSpPr/>
          <p:nvPr/>
        </p:nvSpPr>
        <p:spPr>
          <a:xfrm>
            <a:off x="1243684" y="984076"/>
            <a:ext cx="2556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595959"/>
                </a:solidFill>
                <a:latin typeface="한컴 말랑말랑 Bold" panose="020F0803000000000000" pitchFamily="50" charset="-127"/>
                <a:ea typeface="나눔스퀘어라운드 Regular" panose="020B0600000101010101"/>
              </a:rPr>
              <a:t>감정분류</a:t>
            </a:r>
            <a:endParaRPr lang="en-US" altLang="ko-KR" sz="2400" b="1" dirty="0">
              <a:solidFill>
                <a:srgbClr val="595959"/>
              </a:solidFill>
              <a:latin typeface="한컴 말랑말랑 Bold" panose="020F0803000000000000" pitchFamily="50" charset="-127"/>
              <a:ea typeface="나눔스퀘어라운드 Regular" panose="020B0600000101010101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895088-5A60-A1D1-C238-01A44A637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60" y="1599629"/>
            <a:ext cx="6637667" cy="427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83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578E1D9-8278-5CB8-99E9-8F38E5390B33}"/>
              </a:ext>
            </a:extLst>
          </p:cNvPr>
          <p:cNvSpPr/>
          <p:nvPr/>
        </p:nvSpPr>
        <p:spPr>
          <a:xfrm>
            <a:off x="837148" y="907133"/>
            <a:ext cx="39796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59595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endParaRPr lang="en-US" altLang="ko-KR" sz="2300" b="1" dirty="0">
              <a:solidFill>
                <a:srgbClr val="595959"/>
              </a:solidFill>
              <a:latin typeface="한컴 말랑말랑 Bold" panose="020F0803000000000000" pitchFamily="50" charset="-127"/>
              <a:ea typeface="나눔스퀘어라운드 Regular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F8B335-F636-1593-A6A3-8E369751B011}"/>
              </a:ext>
            </a:extLst>
          </p:cNvPr>
          <p:cNvSpPr/>
          <p:nvPr/>
        </p:nvSpPr>
        <p:spPr>
          <a:xfrm>
            <a:off x="1118869" y="907133"/>
            <a:ext cx="1664292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BC98E1-0BF4-71AA-8609-876378EA4017}"/>
              </a:ext>
            </a:extLst>
          </p:cNvPr>
          <p:cNvSpPr/>
          <p:nvPr/>
        </p:nvSpPr>
        <p:spPr>
          <a:xfrm>
            <a:off x="1243684" y="984076"/>
            <a:ext cx="2556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595959"/>
                </a:solidFill>
                <a:latin typeface="한컴 말랑말랑 Bold" panose="020F0803000000000000" pitchFamily="50" charset="-127"/>
                <a:ea typeface="나눔스퀘어라운드 Regular" panose="020B0600000101010101"/>
              </a:rPr>
              <a:t>요약</a:t>
            </a:r>
            <a:endParaRPr lang="en-US" altLang="ko-KR" sz="2400" b="1" dirty="0">
              <a:solidFill>
                <a:srgbClr val="595959"/>
              </a:solidFill>
              <a:latin typeface="한컴 말랑말랑 Bold" panose="020F0803000000000000" pitchFamily="50" charset="-127"/>
              <a:ea typeface="나눔스퀘어라운드 Regular" panose="020B0600000101010101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D7AE4C-AFEF-D150-A8AF-5A28ECEDD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370" y="1568851"/>
            <a:ext cx="3647630" cy="45256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17DE75-32C6-2C47-666B-FFA01631B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077" y="1568851"/>
            <a:ext cx="3666056" cy="452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62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88EB2-2FDC-8517-4FA3-5CF09FEF9FE2}"/>
              </a:ext>
            </a:extLst>
          </p:cNvPr>
          <p:cNvSpPr/>
          <p:nvPr/>
        </p:nvSpPr>
        <p:spPr>
          <a:xfrm>
            <a:off x="1118869" y="907133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97867" y="984076"/>
            <a:ext cx="22479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rgbClr val="595959"/>
                </a:solidFill>
                <a:latin typeface="한컴 말랑말랑 Bold" panose="020F0803000000000000" pitchFamily="50" charset="-127"/>
                <a:ea typeface="나눔스퀘어라운드 Regular" panose="020B0600000101010101"/>
              </a:rPr>
              <a:t>TTS, STT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A0128D-12E8-4B1B-0FF8-B7BD90ABE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662" y="2409809"/>
            <a:ext cx="2939559" cy="2038382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E3435A13-D25B-132A-2F84-6EBB3669F489}"/>
              </a:ext>
            </a:extLst>
          </p:cNvPr>
          <p:cNvSpPr/>
          <p:nvPr/>
        </p:nvSpPr>
        <p:spPr>
          <a:xfrm>
            <a:off x="5391150" y="3225800"/>
            <a:ext cx="1409700" cy="4064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CLOVA Voice] 네이버 뉴스 읽어주는 AI 앵커, 오상진 보이스 : 네이버 블로그">
            <a:extLst>
              <a:ext uri="{FF2B5EF4-FFF2-40B4-BE49-F238E27FC236}">
                <a16:creationId xmlns:a16="http://schemas.microsoft.com/office/drawing/2014/main" id="{C123A10F-824E-0280-E544-974CAF19C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617" y="2409809"/>
            <a:ext cx="2999899" cy="225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595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88EB2-2FDC-8517-4FA3-5CF09FEF9FE2}"/>
              </a:ext>
            </a:extLst>
          </p:cNvPr>
          <p:cNvSpPr/>
          <p:nvPr/>
        </p:nvSpPr>
        <p:spPr>
          <a:xfrm>
            <a:off x="1118869" y="907133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97867" y="984076"/>
            <a:ext cx="22479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595959"/>
                </a:solidFill>
                <a:latin typeface="한컴 말랑말랑 Bold" panose="020F0803000000000000" pitchFamily="50" charset="-127"/>
                <a:ea typeface="나눔스퀘어라운드 Regular" panose="020B0600000101010101"/>
              </a:rPr>
              <a:t>코멘트 생성</a:t>
            </a:r>
            <a:endParaRPr lang="en-US" altLang="ko-KR" sz="2400" b="1" dirty="0">
              <a:solidFill>
                <a:srgbClr val="595959"/>
              </a:solidFill>
              <a:latin typeface="한컴 말랑말랑 Bold" panose="020F0803000000000000" pitchFamily="50" charset="-127"/>
              <a:ea typeface="나눔스퀘어라운드 Regular" panose="020B0600000101010101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D441D5-8189-0BD6-B29D-B75B8E698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196" y="1214908"/>
            <a:ext cx="3793267" cy="47463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E3FEC1-5040-0D4E-2EAD-8A6D1327F805}"/>
              </a:ext>
            </a:extLst>
          </p:cNvPr>
          <p:cNvSpPr/>
          <p:nvPr/>
        </p:nvSpPr>
        <p:spPr>
          <a:xfrm>
            <a:off x="4258101" y="4899546"/>
            <a:ext cx="3466531" cy="1061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773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5115EE-FC80-5E2D-2014-2C8A36573481}"/>
              </a:ext>
            </a:extLst>
          </p:cNvPr>
          <p:cNvSpPr txBox="1"/>
          <p:nvPr/>
        </p:nvSpPr>
        <p:spPr>
          <a:xfrm>
            <a:off x="1935676" y="1914244"/>
            <a:ext cx="52370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4E4840"/>
                </a:solidFill>
                <a:ea typeface="나눔스퀘어라운드 Regular" panose="020B0600000101010101"/>
              </a:rPr>
              <a:t>01 </a:t>
            </a:r>
            <a:r>
              <a:rPr lang="ko-KR" altLang="en-US" dirty="0"/>
              <a:t>테스트 방법</a:t>
            </a:r>
            <a:endParaRPr lang="en-US" altLang="ko-KR" dirty="0">
              <a:solidFill>
                <a:srgbClr val="4E4840"/>
              </a:solidFill>
              <a:ea typeface="나눔스퀘어라운드 Regular" panose="020B0600000101010101"/>
            </a:endParaRPr>
          </a:p>
          <a:p>
            <a:r>
              <a:rPr lang="en-US" altLang="ko-KR" sz="4000" dirty="0">
                <a:solidFill>
                  <a:srgbClr val="4E4840"/>
                </a:solidFill>
                <a:ea typeface="나눔스퀘어라운드 Regular" panose="020B0600000101010101"/>
              </a:rPr>
              <a:t>02 </a:t>
            </a:r>
            <a:r>
              <a:rPr lang="ko-KR" altLang="en-US" dirty="0"/>
              <a:t>테스트 결과</a:t>
            </a:r>
            <a:endParaRPr lang="en-US" altLang="ko-KR" dirty="0"/>
          </a:p>
          <a:p>
            <a:r>
              <a:rPr lang="en-US" altLang="ko-KR" sz="4000" dirty="0">
                <a:solidFill>
                  <a:srgbClr val="4E4840"/>
                </a:solidFill>
                <a:ea typeface="나눔스퀘어라운드 Regular" panose="020B0600000101010101"/>
              </a:rPr>
              <a:t>03 </a:t>
            </a:r>
            <a:r>
              <a:rPr lang="ko-KR" altLang="en-US" dirty="0"/>
              <a:t>전문가 및 사용자 피드백</a:t>
            </a:r>
            <a:endParaRPr lang="en-US" altLang="ko-KR" dirty="0">
              <a:solidFill>
                <a:srgbClr val="4E4840"/>
              </a:solidFill>
              <a:ea typeface="나눔스퀘어라운드 Regular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2C7E14-50DE-645D-0E8A-290A224EEEA8}"/>
              </a:ext>
            </a:extLst>
          </p:cNvPr>
          <p:cNvSpPr/>
          <p:nvPr/>
        </p:nvSpPr>
        <p:spPr>
          <a:xfrm>
            <a:off x="1118869" y="907133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17B6A7-3628-7DF1-8663-EBE98A7CC306}"/>
              </a:ext>
            </a:extLst>
          </p:cNvPr>
          <p:cNvSpPr/>
          <p:nvPr/>
        </p:nvSpPr>
        <p:spPr>
          <a:xfrm>
            <a:off x="1609512" y="984076"/>
            <a:ext cx="1824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595959"/>
                </a:solidFill>
                <a:latin typeface="한컴 말랑말랑 Bold" panose="020F0803000000000000" pitchFamily="50" charset="-127"/>
                <a:ea typeface="나눔스퀘어라운드 Regular" panose="020B0600000101010101"/>
              </a:rPr>
              <a:t>제품 테스트</a:t>
            </a:r>
            <a:endParaRPr lang="en-US" altLang="ko-KR" sz="2400" b="1" dirty="0">
              <a:solidFill>
                <a:srgbClr val="595959"/>
              </a:solidFill>
              <a:latin typeface="한컴 말랑말랑 Bold" panose="020F0803000000000000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580892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6D0060E-3558-566B-ED52-FF2C6612CA2F}"/>
              </a:ext>
            </a:extLst>
          </p:cNvPr>
          <p:cNvSpPr/>
          <p:nvPr/>
        </p:nvSpPr>
        <p:spPr>
          <a:xfrm>
            <a:off x="6201507" y="2898531"/>
            <a:ext cx="1359877" cy="1342292"/>
          </a:xfrm>
          <a:prstGeom prst="ellipse">
            <a:avLst/>
          </a:prstGeom>
          <a:solidFill>
            <a:srgbClr val="EFEEE8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4E4840"/>
                </a:solidFill>
                <a:latin typeface="맑은 고딕" panose="020F0502020204030204"/>
                <a:ea typeface="나눔스퀘어라운드 Regular" panose="020B0600000101010101"/>
              </a:rPr>
              <a:t>CES-D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E4840"/>
              </a:solidFill>
              <a:effectLst/>
              <a:uLnTx/>
              <a:uFillTx/>
              <a:latin typeface="맑은 고딕" panose="020F0502020204030204"/>
              <a:ea typeface="나눔스퀘어라운드 Regular" panose="020B0600000101010101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E4840"/>
                </a:solidFill>
                <a:effectLst/>
                <a:uLnTx/>
                <a:uFillTx/>
                <a:latin typeface="맑은 고딕" panose="020F0502020204030204"/>
                <a:ea typeface="나눔스퀘어라운드 Regular" panose="020B0600000101010101"/>
                <a:cs typeface="+mn-cs"/>
              </a:rPr>
              <a:t>테스트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E4840"/>
              </a:solidFill>
              <a:effectLst/>
              <a:uLnTx/>
              <a:uFillTx/>
              <a:latin typeface="맑은 고딕" panose="020F0502020204030204"/>
              <a:ea typeface="나눔스퀘어라운드 Regular" panose="020B0600000101010101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E4840"/>
                </a:solidFill>
                <a:effectLst/>
                <a:uLnTx/>
                <a:uFillTx/>
                <a:latin typeface="맑은 고딕" panose="020F0502020204030204"/>
                <a:ea typeface="나눔스퀘어라운드 Regular" panose="020B0600000101010101"/>
                <a:cs typeface="+mn-cs"/>
              </a:rPr>
              <a:t>재진행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E4840"/>
              </a:solidFill>
              <a:effectLst/>
              <a:uLnTx/>
              <a:uFillTx/>
              <a:latin typeface="맑은 고딕" panose="020F0502020204030204"/>
              <a:ea typeface="나눔스퀘어라운드 Regular" panose="020B0600000101010101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B492E9A-2B51-BF9E-0810-EA9C4020AE5E}"/>
              </a:ext>
            </a:extLst>
          </p:cNvPr>
          <p:cNvSpPr/>
          <p:nvPr/>
        </p:nvSpPr>
        <p:spPr>
          <a:xfrm>
            <a:off x="2016369" y="2898531"/>
            <a:ext cx="1359877" cy="1342292"/>
          </a:xfrm>
          <a:prstGeom prst="ellipse">
            <a:avLst/>
          </a:prstGeom>
          <a:solidFill>
            <a:srgbClr val="EFEEE8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E4840"/>
                </a:solidFill>
                <a:effectLst/>
                <a:uLnTx/>
                <a:uFillTx/>
                <a:latin typeface="맑은 고딕" panose="020F0502020204030204"/>
                <a:ea typeface="나눔스퀘어라운드 Regular" panose="020B0600000101010101"/>
                <a:cs typeface="+mn-cs"/>
              </a:rPr>
              <a:t>CES-D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E4840"/>
                </a:solidFill>
                <a:effectLst/>
                <a:uLnTx/>
                <a:uFillTx/>
                <a:latin typeface="맑은 고딕" panose="020F0502020204030204"/>
                <a:ea typeface="나눔스퀘어라운드 Regular" panose="020B0600000101010101"/>
                <a:cs typeface="+mn-cs"/>
              </a:rPr>
              <a:t>테스트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E4840"/>
              </a:solidFill>
              <a:effectLst/>
              <a:uLnTx/>
              <a:uFillTx/>
              <a:latin typeface="맑은 고딕" panose="020F0502020204030204"/>
              <a:ea typeface="나눔스퀘어라운드 Regular" panose="020B0600000101010101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E4840"/>
                </a:solidFill>
                <a:effectLst/>
                <a:uLnTx/>
                <a:uFillTx/>
                <a:latin typeface="맑은 고딕" panose="020F0502020204030204"/>
                <a:ea typeface="나눔스퀘어라운드 Regular" panose="020B0600000101010101"/>
                <a:cs typeface="+mn-cs"/>
              </a:rPr>
              <a:t>진행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F243B73-872B-7F7C-D076-F88C73C5387C}"/>
              </a:ext>
            </a:extLst>
          </p:cNvPr>
          <p:cNvSpPr/>
          <p:nvPr/>
        </p:nvSpPr>
        <p:spPr>
          <a:xfrm>
            <a:off x="4138246" y="3962400"/>
            <a:ext cx="1359877" cy="1342292"/>
          </a:xfrm>
          <a:prstGeom prst="ellipse">
            <a:avLst/>
          </a:prstGeom>
          <a:solidFill>
            <a:srgbClr val="EFEEE8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맑은 고딕" panose="020F0502020204030204"/>
                <a:ea typeface="나눔스퀘어라운드 Regular" panose="020B0600000101010101"/>
                <a:cs typeface="+mn-cs"/>
              </a:rPr>
              <a:t>대조군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2E2E2E"/>
              </a:solidFill>
              <a:effectLst/>
              <a:uLnTx/>
              <a:uFillTx/>
              <a:latin typeface="맑은 고딕" panose="020F0502020204030204"/>
              <a:ea typeface="나눔스퀘어라운드 Regular" panose="020B0600000101010101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맑은 고딕" panose="020F0502020204030204"/>
                <a:ea typeface="나눔스퀘어라운드 Regular" panose="020B0600000101010101"/>
                <a:cs typeface="+mn-cs"/>
              </a:rPr>
              <a:t>일주일간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E2E2E"/>
              </a:solidFill>
              <a:effectLst/>
              <a:uLnTx/>
              <a:uFillTx/>
              <a:latin typeface="맑은 고딕" panose="020F0502020204030204"/>
              <a:ea typeface="나눔스퀘어라운드 Regular" panose="020B0600000101010101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맑은 고딕" panose="020F0502020204030204"/>
                <a:ea typeface="나눔스퀘어라운드 Regular" panose="020B0600000101010101"/>
                <a:cs typeface="+mn-cs"/>
              </a:rPr>
              <a:t>평소 같이 행동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A6460AC-C3ED-DAD4-B18C-03AF6B134AF1}"/>
              </a:ext>
            </a:extLst>
          </p:cNvPr>
          <p:cNvSpPr/>
          <p:nvPr/>
        </p:nvSpPr>
        <p:spPr>
          <a:xfrm>
            <a:off x="4138246" y="1663363"/>
            <a:ext cx="1359877" cy="1342292"/>
          </a:xfrm>
          <a:prstGeom prst="ellipse">
            <a:avLst/>
          </a:prstGeom>
          <a:solidFill>
            <a:srgbClr val="EFEEE8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맑은 고딕" panose="020F0502020204030204"/>
                <a:ea typeface="나눔스퀘어라운드 Regular" panose="020B0600000101010101"/>
                <a:cs typeface="+mn-cs"/>
              </a:rPr>
              <a:t>실험군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맑은 고딕" panose="020F0502020204030204"/>
                <a:ea typeface="나눔스퀘어라운드 Regular" panose="020B0600000101010101"/>
                <a:cs typeface="+mn-cs"/>
              </a:rPr>
              <a:t>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맑은 고딕" panose="020F0502020204030204"/>
              <a:ea typeface="나눔스퀘어라운드 Regular" panose="020B0600000101010101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맑은 고딕" panose="020F0502020204030204"/>
                <a:ea typeface="나눔스퀘어라운드 Regular" panose="020B0600000101010101"/>
                <a:cs typeface="+mn-cs"/>
              </a:rPr>
              <a:t>일주일간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맑은 고딕" panose="020F0502020204030204"/>
              <a:ea typeface="나눔스퀘어라운드 Regular" panose="020B0600000101010101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맑은 고딕" panose="020F0502020204030204"/>
                <a:ea typeface="나눔스퀘어라운드 Regular" panose="020B0600000101010101"/>
                <a:cs typeface="+mn-cs"/>
              </a:rPr>
              <a:t>제품 사용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47A6C2A-5332-C79E-8538-F2A127FA059C}"/>
              </a:ext>
            </a:extLst>
          </p:cNvPr>
          <p:cNvSpPr/>
          <p:nvPr/>
        </p:nvSpPr>
        <p:spPr>
          <a:xfrm>
            <a:off x="8393721" y="2898531"/>
            <a:ext cx="1359877" cy="1342292"/>
          </a:xfrm>
          <a:prstGeom prst="ellipse">
            <a:avLst/>
          </a:prstGeom>
          <a:solidFill>
            <a:srgbClr val="EFEEE8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E4840"/>
                </a:solidFill>
                <a:effectLst/>
                <a:uLnTx/>
                <a:uFillTx/>
                <a:latin typeface="맑은 고딕" panose="020F0502020204030204"/>
                <a:ea typeface="나눔스퀘어라운드 Regular" panose="020B0600000101010101"/>
                <a:cs typeface="+mn-cs"/>
              </a:rPr>
              <a:t>결과 도출 및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E4840"/>
              </a:solidFill>
              <a:effectLst/>
              <a:uLnTx/>
              <a:uFillTx/>
              <a:latin typeface="맑은 고딕" panose="020F0502020204030204"/>
              <a:ea typeface="나눔스퀘어라운드 Regular" panose="020B0600000101010101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E4840"/>
                </a:solidFill>
                <a:effectLst/>
                <a:uLnTx/>
                <a:uFillTx/>
                <a:latin typeface="맑은 고딕" panose="020F0502020204030204"/>
                <a:ea typeface="나눔스퀘어라운드 Regular" panose="020B0600000101010101"/>
                <a:cs typeface="+mn-cs"/>
              </a:rPr>
              <a:t>전문가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E4840"/>
              </a:solidFill>
              <a:effectLst/>
              <a:uLnTx/>
              <a:uFillTx/>
              <a:latin typeface="맑은 고딕" panose="020F0502020204030204"/>
              <a:ea typeface="나눔스퀘어라운드 Regular" panose="020B0600000101010101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E4840"/>
                </a:solidFill>
                <a:effectLst/>
                <a:uLnTx/>
                <a:uFillTx/>
                <a:latin typeface="맑은 고딕" panose="020F0502020204030204"/>
                <a:ea typeface="나눔스퀘어라운드 Regular" panose="020B0600000101010101"/>
                <a:cs typeface="+mn-cs"/>
              </a:rPr>
              <a:t>의견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E4840"/>
              </a:solidFill>
              <a:effectLst/>
              <a:uLnTx/>
              <a:uFillTx/>
              <a:latin typeface="맑은 고딕" panose="020F0502020204030204"/>
              <a:ea typeface="나눔스퀘어라운드 Regular" panose="020B0600000101010101"/>
              <a:cs typeface="+mn-cs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FCC6273-4ACB-2B3A-AA69-068241A823EE}"/>
              </a:ext>
            </a:extLst>
          </p:cNvPr>
          <p:cNvCxnSpPr/>
          <p:nvPr/>
        </p:nvCxnSpPr>
        <p:spPr>
          <a:xfrm>
            <a:off x="3563524" y="4050465"/>
            <a:ext cx="304800" cy="234462"/>
          </a:xfrm>
          <a:prstGeom prst="straightConnector1">
            <a:avLst/>
          </a:prstGeom>
          <a:ln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863B156-69AC-DBEC-5365-B23A80C3A73C}"/>
              </a:ext>
            </a:extLst>
          </p:cNvPr>
          <p:cNvCxnSpPr>
            <a:cxnSpLocks/>
          </p:cNvCxnSpPr>
          <p:nvPr/>
        </p:nvCxnSpPr>
        <p:spPr>
          <a:xfrm flipV="1">
            <a:off x="3567627" y="2743200"/>
            <a:ext cx="308902" cy="203982"/>
          </a:xfrm>
          <a:prstGeom prst="straightConnector1">
            <a:avLst/>
          </a:prstGeom>
          <a:ln>
            <a:solidFill>
              <a:srgbClr val="4E48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BBA8B00-DA3F-207A-7E6D-E595DEB0A09B}"/>
              </a:ext>
            </a:extLst>
          </p:cNvPr>
          <p:cNvCxnSpPr/>
          <p:nvPr/>
        </p:nvCxnSpPr>
        <p:spPr>
          <a:xfrm>
            <a:off x="5685694" y="2664069"/>
            <a:ext cx="304800" cy="234462"/>
          </a:xfrm>
          <a:prstGeom prst="straightConnector1">
            <a:avLst/>
          </a:prstGeom>
          <a:ln>
            <a:solidFill>
              <a:srgbClr val="2E2E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6698D72-9783-F445-EFAF-0078FD16503F}"/>
              </a:ext>
            </a:extLst>
          </p:cNvPr>
          <p:cNvCxnSpPr>
            <a:cxnSpLocks/>
          </p:cNvCxnSpPr>
          <p:nvPr/>
        </p:nvCxnSpPr>
        <p:spPr>
          <a:xfrm flipV="1">
            <a:off x="5613594" y="4182936"/>
            <a:ext cx="308902" cy="203982"/>
          </a:xfrm>
          <a:prstGeom prst="straightConnector1">
            <a:avLst/>
          </a:prstGeom>
          <a:ln>
            <a:solidFill>
              <a:srgbClr val="4E48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EA7D8C-C67B-71C1-05D0-C82E595B18E3}"/>
              </a:ext>
            </a:extLst>
          </p:cNvPr>
          <p:cNvCxnSpPr>
            <a:cxnSpLocks/>
          </p:cNvCxnSpPr>
          <p:nvPr/>
        </p:nvCxnSpPr>
        <p:spPr>
          <a:xfrm>
            <a:off x="7777674" y="3624918"/>
            <a:ext cx="330006" cy="0"/>
          </a:xfrm>
          <a:prstGeom prst="straightConnector1">
            <a:avLst/>
          </a:prstGeom>
          <a:ln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57C7D1-847D-F6E1-7BA6-3836A87BBD34}"/>
              </a:ext>
            </a:extLst>
          </p:cNvPr>
          <p:cNvSpPr/>
          <p:nvPr/>
        </p:nvSpPr>
        <p:spPr>
          <a:xfrm>
            <a:off x="1118869" y="907133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C3C016-75E1-2856-42D3-387A79A46E0C}"/>
              </a:ext>
            </a:extLst>
          </p:cNvPr>
          <p:cNvSpPr/>
          <p:nvPr/>
        </p:nvSpPr>
        <p:spPr>
          <a:xfrm>
            <a:off x="1609512" y="984076"/>
            <a:ext cx="1824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595959"/>
                </a:solidFill>
                <a:latin typeface="한컴 말랑말랑 Bold" panose="020F0803000000000000" pitchFamily="50" charset="-127"/>
                <a:ea typeface="나눔스퀘어라운드 Regular" panose="020B0600000101010101"/>
              </a:rPr>
              <a:t>테스트 방법</a:t>
            </a:r>
            <a:endParaRPr lang="en-US" altLang="ko-KR" sz="2400" b="1" dirty="0">
              <a:solidFill>
                <a:srgbClr val="595959"/>
              </a:solidFill>
              <a:latin typeface="한컴 말랑말랑 Bold" panose="020F0803000000000000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20124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52EACE6-71C9-8CA1-B6FA-BBF25B764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363" y="1958984"/>
            <a:ext cx="3495304" cy="23339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03598F-C869-8B5F-BAE5-DBB05FE24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399" y="1977280"/>
            <a:ext cx="3253012" cy="290344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1F9D991-526A-14F6-DE9C-CC09A9E17647}"/>
              </a:ext>
            </a:extLst>
          </p:cNvPr>
          <p:cNvSpPr/>
          <p:nvPr/>
        </p:nvSpPr>
        <p:spPr>
          <a:xfrm>
            <a:off x="5759946" y="3277480"/>
            <a:ext cx="1036640" cy="3030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25F16A-5A5B-2695-0133-C2036429992D}"/>
              </a:ext>
            </a:extLst>
          </p:cNvPr>
          <p:cNvSpPr/>
          <p:nvPr/>
        </p:nvSpPr>
        <p:spPr>
          <a:xfrm>
            <a:off x="1118869" y="907133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336F4C-99D5-BCAE-F2C0-D9D25A29836F}"/>
              </a:ext>
            </a:extLst>
          </p:cNvPr>
          <p:cNvSpPr/>
          <p:nvPr/>
        </p:nvSpPr>
        <p:spPr>
          <a:xfrm>
            <a:off x="1609512" y="984076"/>
            <a:ext cx="1824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595959"/>
                </a:solidFill>
                <a:latin typeface="한컴 말랑말랑 Bold" panose="020F0803000000000000" pitchFamily="50" charset="-127"/>
                <a:ea typeface="나눔스퀘어라운드 Regular" panose="020B0600000101010101"/>
              </a:rPr>
              <a:t>테스트 방법</a:t>
            </a:r>
            <a:endParaRPr lang="en-US" altLang="ko-KR" sz="2400" b="1" dirty="0">
              <a:solidFill>
                <a:srgbClr val="595959"/>
              </a:solidFill>
              <a:latin typeface="한컴 말랑말랑 Bold" panose="020F0803000000000000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84666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14F6478-529C-0B0B-CC65-BD9E3C09F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75" y="1713983"/>
            <a:ext cx="5445125" cy="30265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407866-BC59-95CE-FB4D-4D3603F95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13982"/>
            <a:ext cx="5445125" cy="30265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EF0622-F991-4FDF-E504-C8BA67480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5870" y="4962564"/>
            <a:ext cx="5580260" cy="98830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1F1ECD0-0EF5-856B-C31F-325E3F5F0AD7}"/>
              </a:ext>
            </a:extLst>
          </p:cNvPr>
          <p:cNvSpPr/>
          <p:nvPr/>
        </p:nvSpPr>
        <p:spPr>
          <a:xfrm>
            <a:off x="1118869" y="907133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53B248-AC73-065C-4559-AAC0D89B6446}"/>
              </a:ext>
            </a:extLst>
          </p:cNvPr>
          <p:cNvSpPr/>
          <p:nvPr/>
        </p:nvSpPr>
        <p:spPr>
          <a:xfrm>
            <a:off x="1609512" y="984076"/>
            <a:ext cx="1824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595959"/>
                </a:solidFill>
                <a:latin typeface="한컴 말랑말랑 Bold" panose="020F0803000000000000" pitchFamily="50" charset="-127"/>
                <a:ea typeface="나눔스퀘어라운드 Regular" panose="020B0600000101010101"/>
              </a:rPr>
              <a:t>테스트 결과</a:t>
            </a:r>
            <a:endParaRPr lang="en-US" altLang="ko-KR" sz="2400" b="1" dirty="0">
              <a:solidFill>
                <a:srgbClr val="595959"/>
              </a:solidFill>
              <a:latin typeface="한컴 말랑말랑 Bold" panose="020F0803000000000000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73694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163969C8-632C-F4F1-92D4-A0D7F7FBB8B4}"/>
              </a:ext>
            </a:extLst>
          </p:cNvPr>
          <p:cNvSpPr/>
          <p:nvPr/>
        </p:nvSpPr>
        <p:spPr>
          <a:xfrm>
            <a:off x="3168593" y="1916386"/>
            <a:ext cx="7016808" cy="1402953"/>
          </a:xfrm>
          <a:prstGeom prst="wedgeRectCallout">
            <a:avLst>
              <a:gd name="adj1" fmla="val -48035"/>
              <a:gd name="adj2" fmla="val 64792"/>
            </a:avLst>
          </a:prstGeom>
          <a:solidFill>
            <a:srgbClr val="E8EADD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사전사후검사를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 통해서 기기를 이용했을 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감정의 변화를 통해서 효과성을 입증하는 것은 좋은 방법이다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다시 말해 테스트 진행 방법이나 입증은 실제로 사용하는 유의미한 방법이다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테스트 결과를 보았을 때  효과성이 있다고 판단된다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367662-DA72-E104-1E4C-58CCBC240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59" y="2092460"/>
            <a:ext cx="2323948" cy="29101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A3E070-E3CA-F7B9-DC90-53877B42E12A}"/>
              </a:ext>
            </a:extLst>
          </p:cNvPr>
          <p:cNvSpPr txBox="1"/>
          <p:nvPr/>
        </p:nvSpPr>
        <p:spPr>
          <a:xfrm>
            <a:off x="3168593" y="1508672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Q1.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테스트 진행 방법이 효과성 입증에 유의미한 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?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054AEDB3-212D-CC41-0637-3D0980B7198F}"/>
              </a:ext>
            </a:extLst>
          </p:cNvPr>
          <p:cNvSpPr/>
          <p:nvPr/>
        </p:nvSpPr>
        <p:spPr>
          <a:xfrm>
            <a:off x="3168593" y="4108638"/>
            <a:ext cx="7016808" cy="1682561"/>
          </a:xfrm>
          <a:prstGeom prst="wedgeRectCallout">
            <a:avLst>
              <a:gd name="adj1" fmla="val -48035"/>
              <a:gd name="adj2" fmla="val 69319"/>
            </a:avLst>
          </a:prstGeom>
          <a:solidFill>
            <a:srgbClr val="E8EADD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점점 누군가에게 감정을 털어놓기 어려운 사회가 되어가는 것 같다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실제로 사용도 해보았는 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자신의 감정을 통해 이해하고 인식하는 과정이 좋다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또한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고생했어요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”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 같은 간단한 피드백이라도 우울감에 있어 효과가 좋은 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피드백이 오는 내용이나 목소리도 좋았다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사람이 좋지만 어려우니 인형이라는 접근도 좋다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이러한 측면에서 효과는 좋을 것 같다고 생각한다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57EA9A-94D5-5C0B-2007-26DD337020C0}"/>
              </a:ext>
            </a:extLst>
          </p:cNvPr>
          <p:cNvSpPr txBox="1"/>
          <p:nvPr/>
        </p:nvSpPr>
        <p:spPr>
          <a:xfrm>
            <a:off x="3168593" y="3739306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Q2.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직접 사용해보고 결과를 보았을 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효과가 있을 것 같은 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?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FBB02D-4661-E6E9-70EB-8612545D76FE}"/>
              </a:ext>
            </a:extLst>
          </p:cNvPr>
          <p:cNvSpPr/>
          <p:nvPr/>
        </p:nvSpPr>
        <p:spPr>
          <a:xfrm>
            <a:off x="1118869" y="907133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C22158-7CC8-4420-56CD-3F9478035F86}"/>
              </a:ext>
            </a:extLst>
          </p:cNvPr>
          <p:cNvSpPr/>
          <p:nvPr/>
        </p:nvSpPr>
        <p:spPr>
          <a:xfrm>
            <a:off x="1460310" y="984076"/>
            <a:ext cx="1973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>
                <a:solidFill>
                  <a:srgbClr val="595959"/>
                </a:solidFill>
                <a:latin typeface="한컴 말랑말랑 Bold" panose="020F0803000000000000" pitchFamily="50" charset="-127"/>
                <a:ea typeface="나눔스퀘어라운드 Regular" panose="020B0600000101010101"/>
              </a:rPr>
              <a:t>전문가 피드백</a:t>
            </a:r>
            <a:endParaRPr lang="en-US" altLang="ko-KR" sz="2400" b="1" dirty="0">
              <a:solidFill>
                <a:srgbClr val="595959"/>
              </a:solidFill>
              <a:latin typeface="한컴 말랑말랑 Bold" panose="020F0803000000000000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944303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C7682D-B910-29B4-14B5-A15BC7B17315}"/>
              </a:ext>
            </a:extLst>
          </p:cNvPr>
          <p:cNvSpPr txBox="1"/>
          <p:nvPr/>
        </p:nvSpPr>
        <p:spPr>
          <a:xfrm>
            <a:off x="4549735" y="1810235"/>
            <a:ext cx="28993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4E4840"/>
                </a:solidFill>
                <a:ea typeface="나눔스퀘어라운드 Regular" panose="020B0600000101010101"/>
              </a:rPr>
              <a:t>01 </a:t>
            </a:r>
            <a:r>
              <a:rPr lang="ko-KR" altLang="en-US" dirty="0">
                <a:solidFill>
                  <a:srgbClr val="4E4840"/>
                </a:solidFill>
                <a:ea typeface="나눔스퀘어라운드 Regular" panose="020B0600000101010101"/>
              </a:rPr>
              <a:t>프로젝트 개요</a:t>
            </a:r>
            <a:endParaRPr lang="en-US" altLang="ko-KR" dirty="0">
              <a:solidFill>
                <a:srgbClr val="4E4840"/>
              </a:solidFill>
              <a:ea typeface="나눔스퀘어라운드 Regular" panose="020B0600000101010101"/>
            </a:endParaRPr>
          </a:p>
          <a:p>
            <a:r>
              <a:rPr lang="en-US" altLang="ko-KR" sz="1600" dirty="0">
                <a:solidFill>
                  <a:srgbClr val="717171"/>
                </a:solidFill>
                <a:ea typeface="나눔스퀘어라운드 Regular" panose="020B0600000101010101"/>
              </a:rPr>
              <a:t>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3F3DC-D4FB-3909-468F-C5A8D15970D5}"/>
              </a:ext>
            </a:extLst>
          </p:cNvPr>
          <p:cNvSpPr txBox="1"/>
          <p:nvPr/>
        </p:nvSpPr>
        <p:spPr>
          <a:xfrm>
            <a:off x="4853121" y="2628881"/>
            <a:ext cx="2899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4E4840"/>
                </a:solidFill>
                <a:ea typeface="나눔스퀘어라운드 Regular" panose="020B0600000101010101"/>
              </a:rPr>
              <a:t>02 </a:t>
            </a:r>
            <a:r>
              <a:rPr lang="ko-KR" altLang="en-US" dirty="0">
                <a:solidFill>
                  <a:srgbClr val="4E4840"/>
                </a:solidFill>
                <a:ea typeface="나눔스퀘어라운드 Regular" panose="020B0600000101010101"/>
              </a:rPr>
              <a:t>제품 시연 </a:t>
            </a:r>
            <a:endParaRPr lang="ko-KR" altLang="en-US" sz="1600" dirty="0">
              <a:solidFill>
                <a:srgbClr val="717171"/>
              </a:solidFill>
              <a:ea typeface="나눔스퀘어라운드 Regular" panose="020B060000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51EB11-6861-050F-BAF2-48405FB930A3}"/>
              </a:ext>
            </a:extLst>
          </p:cNvPr>
          <p:cNvSpPr txBox="1"/>
          <p:nvPr/>
        </p:nvSpPr>
        <p:spPr>
          <a:xfrm>
            <a:off x="4790651" y="3367654"/>
            <a:ext cx="2709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4E4840"/>
                </a:solidFill>
                <a:ea typeface="나눔스퀘어라운드 Regular" panose="020B0600000101010101"/>
              </a:rPr>
              <a:t>03 </a:t>
            </a:r>
            <a:r>
              <a:rPr lang="ko-KR" altLang="en-US" dirty="0">
                <a:solidFill>
                  <a:srgbClr val="4E4840"/>
                </a:solidFill>
                <a:ea typeface="나눔스퀘어라운드 Regular" panose="020B0600000101010101"/>
              </a:rPr>
              <a:t>계획서 대비 실적</a:t>
            </a:r>
            <a:endParaRPr lang="en-US" altLang="ko-KR" dirty="0">
              <a:solidFill>
                <a:srgbClr val="4E4840"/>
              </a:solidFill>
              <a:ea typeface="나눔스퀘어라운드 Regular" panose="020B0600000101010101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49B83-99AE-A18D-9844-77D726577DD1}"/>
              </a:ext>
            </a:extLst>
          </p:cNvPr>
          <p:cNvSpPr txBox="1"/>
          <p:nvPr/>
        </p:nvSpPr>
        <p:spPr>
          <a:xfrm>
            <a:off x="4501092" y="4137314"/>
            <a:ext cx="274591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4E4840"/>
                </a:solidFill>
                <a:ea typeface="나눔스퀘어라운드 Regular" panose="020B0600000101010101"/>
              </a:rPr>
              <a:t>04 </a:t>
            </a:r>
            <a:r>
              <a:rPr lang="ko-KR" altLang="en-US" dirty="0">
                <a:solidFill>
                  <a:srgbClr val="4E4840"/>
                </a:solidFill>
                <a:ea typeface="나눔스퀘어라운드 Regular" panose="020B0600000101010101"/>
              </a:rPr>
              <a:t>제품 테스트</a:t>
            </a:r>
            <a:r>
              <a:rPr lang="en-US" altLang="ko-KR" dirty="0">
                <a:solidFill>
                  <a:srgbClr val="717171"/>
                </a:solidFill>
                <a:ea typeface="나눔스퀘어라운드 Regular" panose="020B0600000101010101"/>
              </a:rPr>
              <a:t>	</a:t>
            </a:r>
            <a:endParaRPr lang="ko-KR" altLang="en-US" sz="1600" dirty="0">
              <a:solidFill>
                <a:srgbClr val="717171"/>
              </a:solidFill>
              <a:ea typeface="나눔스퀘어라운드 Regular" panose="020B060000010101010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1D05E7-9205-720D-D4C3-1CDA165730F9}"/>
              </a:ext>
            </a:extLst>
          </p:cNvPr>
          <p:cNvSpPr txBox="1"/>
          <p:nvPr/>
        </p:nvSpPr>
        <p:spPr>
          <a:xfrm>
            <a:off x="4755091" y="4891367"/>
            <a:ext cx="2997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4E4840"/>
                </a:solidFill>
                <a:ea typeface="나눔스퀘어라운드 Regular" panose="020B0600000101010101"/>
              </a:rPr>
              <a:t>05 </a:t>
            </a:r>
            <a:r>
              <a:rPr lang="ko-KR" altLang="en-US" dirty="0">
                <a:solidFill>
                  <a:srgbClr val="4E4840"/>
                </a:solidFill>
                <a:ea typeface="나눔스퀘어라운드 Regular" panose="020B0600000101010101"/>
              </a:rPr>
              <a:t>전문가 최종 피드백</a:t>
            </a:r>
            <a:endParaRPr lang="ko-KR" altLang="en-US" sz="1600" dirty="0">
              <a:solidFill>
                <a:srgbClr val="717171"/>
              </a:solidFill>
              <a:ea typeface="나눔스퀘어라운드 Regular" panose="020B0600000101010101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1ADD66-1D80-7A25-16F4-2B1F1E6C2D81}"/>
              </a:ext>
            </a:extLst>
          </p:cNvPr>
          <p:cNvSpPr/>
          <p:nvPr/>
        </p:nvSpPr>
        <p:spPr>
          <a:xfrm>
            <a:off x="4693038" y="1018893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B8843B-7007-E29F-13A9-C44ABC65D9D7}"/>
              </a:ext>
            </a:extLst>
          </p:cNvPr>
          <p:cNvSpPr/>
          <p:nvPr/>
        </p:nvSpPr>
        <p:spPr>
          <a:xfrm>
            <a:off x="5686601" y="1102348"/>
            <a:ext cx="8187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>
                <a:solidFill>
                  <a:srgbClr val="595959"/>
                </a:solidFill>
                <a:latin typeface="한컴 말랑말랑 Bold" panose="020F0803000000000000" pitchFamily="50" charset="-127"/>
                <a:ea typeface="나눔스퀘어라운드 Regular" panose="020B0600000101010101"/>
              </a:rPr>
              <a:t>목차</a:t>
            </a:r>
            <a:endParaRPr lang="en-US" altLang="ko-KR" sz="2400" b="1" dirty="0">
              <a:solidFill>
                <a:srgbClr val="595959"/>
              </a:solidFill>
              <a:latin typeface="한컴 말랑말랑 Bold" panose="020F0803000000000000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807542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06172" y="2265559"/>
            <a:ext cx="3979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감사합니다</a:t>
            </a:r>
            <a:endParaRPr kumimoji="0" lang="en-US" altLang="ko-KR" sz="3600" b="0" i="0" u="none" strike="noStrike" kern="1200" cap="none" spc="-15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 descr="만화 영화이(가) 표시된 사진&#10;&#10;자동 생성된 설명">
            <a:extLst>
              <a:ext uri="{FF2B5EF4-FFF2-40B4-BE49-F238E27FC236}">
                <a16:creationId xmlns:a16="http://schemas.microsoft.com/office/drawing/2014/main" id="{0736BF79-C286-C4F4-55E3-BAC9398E0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24" y="-4345820"/>
            <a:ext cx="7956550" cy="1060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09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594259-E658-4A5C-2B21-101A14D75DCF}"/>
              </a:ext>
            </a:extLst>
          </p:cNvPr>
          <p:cNvSpPr/>
          <p:nvPr/>
        </p:nvSpPr>
        <p:spPr>
          <a:xfrm>
            <a:off x="1118869" y="907133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42695" y="984076"/>
            <a:ext cx="21582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595959"/>
                </a:solidFill>
                <a:latin typeface="한컴 말랑말랑 Bold" panose="020F0803000000000000" pitchFamily="50" charset="-127"/>
                <a:ea typeface="나눔스퀘어라운드 Regular" panose="020B0600000101010101"/>
              </a:rPr>
              <a:t>프로젝트 개요</a:t>
            </a:r>
            <a:endParaRPr lang="en-US" altLang="ko-KR" sz="2400" b="1" dirty="0">
              <a:solidFill>
                <a:srgbClr val="595959"/>
              </a:solidFill>
              <a:latin typeface="한컴 말랑말랑 Bold" panose="020F0803000000000000" pitchFamily="50" charset="-127"/>
              <a:ea typeface="나눔스퀘어라운드 Regular" panose="020B0600000101010101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b="1" dirty="0">
              <a:solidFill>
                <a:srgbClr val="595959"/>
              </a:solidFill>
              <a:latin typeface="한컴 말랑말랑 Bold" panose="020F0803000000000000" pitchFamily="50" charset="-127"/>
              <a:ea typeface="나눔스퀘어라운드 Regular" panose="020B0600000101010101"/>
            </a:endParaRPr>
          </a:p>
        </p:txBody>
      </p:sp>
      <p:pic>
        <p:nvPicPr>
          <p:cNvPr id="1026" name="Picture 2" descr="[출처 통계청]">
            <a:extLst>
              <a:ext uri="{FF2B5EF4-FFF2-40B4-BE49-F238E27FC236}">
                <a16:creationId xmlns:a16="http://schemas.microsoft.com/office/drawing/2014/main" id="{FFD73B70-32A3-B329-E258-BD2C8ECC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8" y="1797875"/>
            <a:ext cx="4519931" cy="415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A0DEE3-FE95-D06C-80A6-5014FA1E1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096" y="1385218"/>
            <a:ext cx="5050228" cy="456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91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88EB2-2FDC-8517-4FA3-5CF09FEF9FE2}"/>
              </a:ext>
            </a:extLst>
          </p:cNvPr>
          <p:cNvSpPr/>
          <p:nvPr/>
        </p:nvSpPr>
        <p:spPr>
          <a:xfrm>
            <a:off x="1118869" y="907133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D4D227-5E8E-DB73-A614-3ECDD1894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622" y="1522686"/>
            <a:ext cx="3169175" cy="39614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96E7568-2595-C1AB-29A3-ADB2D076FB9D}"/>
              </a:ext>
            </a:extLst>
          </p:cNvPr>
          <p:cNvSpPr/>
          <p:nvPr/>
        </p:nvSpPr>
        <p:spPr>
          <a:xfrm>
            <a:off x="1442695" y="984076"/>
            <a:ext cx="215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595959"/>
                </a:solidFill>
                <a:latin typeface="한컴 말랑말랑 Bold" panose="020F0803000000000000" pitchFamily="50" charset="-127"/>
                <a:ea typeface="나눔스퀘어라운드 Regular" panose="020B0600000101010101"/>
              </a:rPr>
              <a:t>프로젝트 개요</a:t>
            </a:r>
            <a:endParaRPr lang="en-US" altLang="ko-KR" sz="2400" b="1" dirty="0">
              <a:solidFill>
                <a:srgbClr val="595959"/>
              </a:solidFill>
              <a:latin typeface="한컴 말랑말랑 Bold" panose="020F0803000000000000" pitchFamily="50" charset="-127"/>
              <a:ea typeface="나눔스퀘어라운드 Regular" panose="020B060000010101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DAB752-211A-98DC-5462-AEFD97D1B027}"/>
              </a:ext>
            </a:extLst>
          </p:cNvPr>
          <p:cNvSpPr txBox="1"/>
          <p:nvPr/>
        </p:nvSpPr>
        <p:spPr>
          <a:xfrm>
            <a:off x="1241330" y="1853561"/>
            <a:ext cx="536692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음성을 통한 일기 저장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</a:t>
            </a:r>
            <a:endParaRPr lang="en-US" altLang="ko-KR" sz="2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일기에 대한 코멘트 출력 기능</a:t>
            </a:r>
            <a:endParaRPr lang="en-US" altLang="ko-KR" sz="2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일기에 대한 감정 분류 기능</a:t>
            </a:r>
            <a:endParaRPr lang="en-US" altLang="ko-KR" sz="2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일기에 대한 요약 기능</a:t>
            </a:r>
            <a:endParaRPr lang="en-US" altLang="ko-KR" sz="2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웹을 통한 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UI </a:t>
            </a:r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기능</a:t>
            </a:r>
            <a:endParaRPr lang="en-US" altLang="ko-KR" sz="28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779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578E1D9-8278-5CB8-99E9-8F38E5390B33}"/>
              </a:ext>
            </a:extLst>
          </p:cNvPr>
          <p:cNvSpPr/>
          <p:nvPr/>
        </p:nvSpPr>
        <p:spPr>
          <a:xfrm>
            <a:off x="837148" y="907133"/>
            <a:ext cx="39796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59595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endParaRPr lang="en-US" altLang="ko-KR" sz="2300" b="1" dirty="0">
              <a:solidFill>
                <a:srgbClr val="595959"/>
              </a:solidFill>
              <a:latin typeface="한컴 말랑말랑 Bold" panose="020F0803000000000000" pitchFamily="50" charset="-127"/>
              <a:ea typeface="나눔스퀘어라운드 Regular" panose="020B0600000101010101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952C99-CD02-9B3B-CE00-9B1D6EDED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789" y="1445741"/>
            <a:ext cx="6030422" cy="43872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0A55D10-6C23-66BE-98BF-1842BD8FEF46}"/>
              </a:ext>
            </a:extLst>
          </p:cNvPr>
          <p:cNvSpPr/>
          <p:nvPr/>
        </p:nvSpPr>
        <p:spPr>
          <a:xfrm>
            <a:off x="1118869" y="907133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61A67B-4178-04A7-D095-BC5734E38BE5}"/>
              </a:ext>
            </a:extLst>
          </p:cNvPr>
          <p:cNvSpPr/>
          <p:nvPr/>
        </p:nvSpPr>
        <p:spPr>
          <a:xfrm>
            <a:off x="1807632" y="984076"/>
            <a:ext cx="1428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595959"/>
                </a:solidFill>
                <a:latin typeface="한컴 말랑말랑 Bold" panose="020F0803000000000000" pitchFamily="50" charset="-127"/>
                <a:ea typeface="나눔스퀘어라운드 Regular" panose="020B0600000101010101"/>
              </a:rPr>
              <a:t>구조도</a:t>
            </a:r>
            <a:endParaRPr lang="en-US" altLang="ko-KR" sz="2400" b="1" dirty="0">
              <a:solidFill>
                <a:srgbClr val="595959"/>
              </a:solidFill>
              <a:latin typeface="한컴 말랑말랑 Bold" panose="020F0803000000000000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515377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88EB2-2FDC-8517-4FA3-5CF09FEF9FE2}"/>
              </a:ext>
            </a:extLst>
          </p:cNvPr>
          <p:cNvSpPr/>
          <p:nvPr/>
        </p:nvSpPr>
        <p:spPr>
          <a:xfrm>
            <a:off x="1118869" y="907133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97867" y="984076"/>
            <a:ext cx="22479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595959"/>
                </a:solidFill>
                <a:latin typeface="한컴 말랑말랑 Bold" panose="020F0803000000000000" pitchFamily="50" charset="-127"/>
                <a:ea typeface="나눔스퀘어라운드 Regular" panose="020B0600000101010101"/>
              </a:rPr>
              <a:t>제품 시연</a:t>
            </a:r>
            <a:endParaRPr lang="en-US" altLang="ko-KR" sz="2400" b="1" dirty="0">
              <a:solidFill>
                <a:srgbClr val="595959"/>
              </a:solidFill>
              <a:latin typeface="한컴 말랑말랑 Bold" panose="020F0803000000000000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61230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E0684D-72FC-DC82-FAC0-25701FFA9BA1}"/>
              </a:ext>
            </a:extLst>
          </p:cNvPr>
          <p:cNvSpPr/>
          <p:nvPr/>
        </p:nvSpPr>
        <p:spPr>
          <a:xfrm>
            <a:off x="1118869" y="907133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78E1D9-8278-5CB8-99E9-8F38E5390B33}"/>
              </a:ext>
            </a:extLst>
          </p:cNvPr>
          <p:cNvSpPr/>
          <p:nvPr/>
        </p:nvSpPr>
        <p:spPr>
          <a:xfrm>
            <a:off x="1243684" y="984076"/>
            <a:ext cx="2556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595959"/>
                </a:solidFill>
                <a:latin typeface="한컴 말랑말랑 Bold" panose="020F0803000000000000" pitchFamily="50" charset="-127"/>
                <a:ea typeface="나눔스퀘어라운드 Regular" panose="020B0600000101010101"/>
              </a:rPr>
              <a:t>계획서 대비 실적</a:t>
            </a:r>
            <a:endParaRPr lang="en-US" altLang="ko-KR" sz="2400" b="1" dirty="0">
              <a:solidFill>
                <a:srgbClr val="595959"/>
              </a:solidFill>
              <a:latin typeface="한컴 말랑말랑 Bold" panose="020F0803000000000000" pitchFamily="50" charset="-127"/>
              <a:ea typeface="나눔스퀘어라운드 Regular" panose="020B0600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92D366-A376-8B7F-8C2F-761F88C97001}"/>
              </a:ext>
            </a:extLst>
          </p:cNvPr>
          <p:cNvSpPr txBox="1"/>
          <p:nvPr/>
        </p:nvSpPr>
        <p:spPr>
          <a:xfrm>
            <a:off x="1935676" y="1914244"/>
            <a:ext cx="3483429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4E4840"/>
                </a:solidFill>
                <a:ea typeface="나눔스퀘어라운드 Regular" panose="020B0600000101010101"/>
              </a:rPr>
              <a:t>01 </a:t>
            </a:r>
            <a:r>
              <a:rPr lang="ko-KR" altLang="en-US" dirty="0">
                <a:solidFill>
                  <a:srgbClr val="4E4840"/>
                </a:solidFill>
                <a:ea typeface="나눔스퀘어라운드 Regular" panose="020B0600000101010101"/>
              </a:rPr>
              <a:t>하드웨어 및 외형</a:t>
            </a:r>
            <a:endParaRPr lang="en-US" altLang="ko-KR" dirty="0">
              <a:solidFill>
                <a:srgbClr val="4E4840"/>
              </a:solidFill>
              <a:ea typeface="나눔스퀘어라운드 Regular" panose="020B0600000101010101"/>
            </a:endParaRPr>
          </a:p>
          <a:p>
            <a:r>
              <a:rPr lang="en-US" altLang="ko-KR" sz="4000" dirty="0">
                <a:solidFill>
                  <a:srgbClr val="4E4840"/>
                </a:solidFill>
                <a:ea typeface="나눔스퀘어라운드 Regular" panose="020B0600000101010101"/>
              </a:rPr>
              <a:t>02 </a:t>
            </a:r>
            <a:r>
              <a:rPr lang="ko-KR" altLang="en-US" dirty="0">
                <a:solidFill>
                  <a:srgbClr val="4E4840"/>
                </a:solidFill>
                <a:ea typeface="나눔스퀘어라운드 Regular" panose="020B0600000101010101"/>
              </a:rPr>
              <a:t>감정 분류</a:t>
            </a:r>
            <a:endParaRPr lang="en-US" altLang="ko-KR" dirty="0">
              <a:solidFill>
                <a:srgbClr val="4E4840"/>
              </a:solidFill>
              <a:ea typeface="나눔스퀘어라운드 Regular" panose="020B0600000101010101"/>
            </a:endParaRPr>
          </a:p>
          <a:p>
            <a:r>
              <a:rPr lang="en-US" altLang="ko-KR" sz="4000" dirty="0">
                <a:solidFill>
                  <a:srgbClr val="4E4840"/>
                </a:solidFill>
                <a:ea typeface="나눔스퀘어라운드 Regular" panose="020B0600000101010101"/>
              </a:rPr>
              <a:t>03 </a:t>
            </a:r>
            <a:r>
              <a:rPr lang="ko-KR" altLang="en-US" dirty="0">
                <a:solidFill>
                  <a:srgbClr val="4E4840"/>
                </a:solidFill>
                <a:ea typeface="나눔스퀘어라운드 Regular" panose="020B0600000101010101"/>
              </a:rPr>
              <a:t>텍스트 요약</a:t>
            </a:r>
            <a:endParaRPr lang="en-US" altLang="ko-KR" dirty="0">
              <a:solidFill>
                <a:srgbClr val="4E4840"/>
              </a:solidFill>
              <a:ea typeface="나눔스퀘어라운드 Regular" panose="020B0600000101010101"/>
            </a:endParaRPr>
          </a:p>
          <a:p>
            <a:r>
              <a:rPr lang="en-US" altLang="ko-KR" sz="4000" dirty="0">
                <a:solidFill>
                  <a:srgbClr val="4E4840"/>
                </a:solidFill>
                <a:ea typeface="나눔스퀘어라운드 Regular" panose="020B0600000101010101"/>
              </a:rPr>
              <a:t>04 </a:t>
            </a:r>
            <a:r>
              <a:rPr lang="ko-KR" altLang="en-US" dirty="0">
                <a:solidFill>
                  <a:srgbClr val="4E484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웹 서비스</a:t>
            </a:r>
            <a:endParaRPr lang="en-US" altLang="ko-KR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4E4840"/>
                </a:solidFill>
                <a:effectLst/>
                <a:uLnTx/>
                <a:uFillTx/>
                <a:latin typeface="맑은 고딕" panose="020F0502020204030204"/>
                <a:ea typeface="나눔스퀘어라운드 Regular" panose="020B0600000101010101"/>
                <a:cs typeface="+mn-cs"/>
              </a:rPr>
              <a:t>05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E4840"/>
                </a:solidFill>
                <a:effectLst/>
                <a:uLnTx/>
                <a:uFillTx/>
                <a:latin typeface="맑은 고딕" panose="020F0502020204030204"/>
                <a:ea typeface="나눔스퀘어라운드 Regular" panose="020B0600000101010101"/>
                <a:cs typeface="+mn-cs"/>
              </a:rPr>
              <a:t>제품 테스트</a:t>
            </a:r>
            <a:endParaRPr lang="en-US" altLang="ko-KR" dirty="0">
              <a:solidFill>
                <a:srgbClr val="4E4840"/>
              </a:solidFill>
              <a:ea typeface="나눔스퀘어라운드 Regular" panose="020B0600000101010101"/>
            </a:endParaRPr>
          </a:p>
          <a:p>
            <a:endParaRPr lang="en-US" altLang="ko-KR" dirty="0">
              <a:solidFill>
                <a:srgbClr val="4E4840"/>
              </a:solidFill>
              <a:ea typeface="나눔스퀘어라운드 Regular" panose="020B0600000101010101"/>
            </a:endParaRPr>
          </a:p>
          <a:p>
            <a:pPr algn="ctr"/>
            <a:endParaRPr lang="en-US" altLang="ko-KR" dirty="0">
              <a:solidFill>
                <a:srgbClr val="4E4840"/>
              </a:solidFill>
              <a:ea typeface="나눔스퀘어라운드 Regular" panose="020B0600000101010101"/>
            </a:endParaRPr>
          </a:p>
          <a:p>
            <a:pPr algn="ctr"/>
            <a:endParaRPr lang="en-US" altLang="ko-KR" dirty="0">
              <a:solidFill>
                <a:srgbClr val="4E4840"/>
              </a:solidFill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10274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578E1D9-8278-5CB8-99E9-8F38E5390B33}"/>
              </a:ext>
            </a:extLst>
          </p:cNvPr>
          <p:cNvSpPr/>
          <p:nvPr/>
        </p:nvSpPr>
        <p:spPr>
          <a:xfrm>
            <a:off x="837148" y="907133"/>
            <a:ext cx="39796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srgbClr val="59595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endParaRPr lang="en-US" altLang="ko-KR" sz="2300" b="1" dirty="0">
              <a:solidFill>
                <a:srgbClr val="595959"/>
              </a:solidFill>
              <a:latin typeface="한컴 말랑말랑 Bold" panose="020F0803000000000000" pitchFamily="50" charset="-127"/>
              <a:ea typeface="나눔스퀘어라운드 Regular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0FEE65-62C8-0F2A-4B43-BA8FE065E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792" y="1731456"/>
            <a:ext cx="3886742" cy="43154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45852E-8385-0A8B-65A0-EA92B80F9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602" y="1731455"/>
            <a:ext cx="2471710" cy="301421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AA92353-02A8-77AB-D7DA-6500900A6342}"/>
              </a:ext>
            </a:extLst>
          </p:cNvPr>
          <p:cNvSpPr/>
          <p:nvPr/>
        </p:nvSpPr>
        <p:spPr>
          <a:xfrm>
            <a:off x="1118869" y="907133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A28FA2-5559-F23C-7AE1-27928209A9FF}"/>
              </a:ext>
            </a:extLst>
          </p:cNvPr>
          <p:cNvSpPr/>
          <p:nvPr/>
        </p:nvSpPr>
        <p:spPr>
          <a:xfrm>
            <a:off x="1243684" y="984076"/>
            <a:ext cx="2556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595959"/>
                </a:solidFill>
                <a:latin typeface="한컴 말랑말랑 Bold" panose="020F0803000000000000" pitchFamily="50" charset="-127"/>
                <a:ea typeface="나눔스퀘어라운드 Regular" panose="020B0600000101010101"/>
              </a:rPr>
              <a:t>하드웨어 및 외형</a:t>
            </a:r>
            <a:endParaRPr lang="en-US" altLang="ko-KR" sz="2400" b="1" dirty="0">
              <a:solidFill>
                <a:srgbClr val="595959"/>
              </a:solidFill>
              <a:latin typeface="한컴 말랑말랑 Bold" panose="020F0803000000000000" pitchFamily="50" charset="-127"/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70507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C88EB2-2FDC-8517-4FA3-5CF09FEF9FE2}"/>
              </a:ext>
            </a:extLst>
          </p:cNvPr>
          <p:cNvSpPr/>
          <p:nvPr/>
        </p:nvSpPr>
        <p:spPr>
          <a:xfrm>
            <a:off x="1118869" y="907133"/>
            <a:ext cx="1051125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97867" y="984076"/>
            <a:ext cx="22479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595959"/>
                </a:solidFill>
                <a:latin typeface="한컴 말랑말랑 Bold" panose="020F0803000000000000" pitchFamily="50" charset="-127"/>
                <a:ea typeface="나눔스퀘어라운드 Regular" panose="020B0600000101010101"/>
              </a:rPr>
              <a:t>웹</a:t>
            </a:r>
            <a:endParaRPr lang="en-US" altLang="ko-KR" sz="2400" b="1" dirty="0">
              <a:solidFill>
                <a:srgbClr val="595959"/>
              </a:solidFill>
              <a:latin typeface="한컴 말랑말랑 Bold" panose="020F0803000000000000" pitchFamily="50" charset="-127"/>
              <a:ea typeface="나눔스퀘어라운드 Regular" panose="020B060000010101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9BB791-44DB-2DD3-D58C-94C7782E4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888" y="1599629"/>
            <a:ext cx="8388223" cy="399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1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2181</TotalTime>
  <Words>280</Words>
  <Application>Microsoft Office PowerPoint</Application>
  <PresentationFormat>와이드스크린</PresentationFormat>
  <Paragraphs>90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나눔스퀘어라운드 Regular</vt:lpstr>
      <vt:lpstr>맑은 고딕</vt:lpstr>
      <vt:lpstr>한컴 말랑말랑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왕별</dc:creator>
  <cp:lastModifiedBy>승태 유</cp:lastModifiedBy>
  <cp:revision>243</cp:revision>
  <dcterms:created xsi:type="dcterms:W3CDTF">2021-05-30T08:06:49Z</dcterms:created>
  <dcterms:modified xsi:type="dcterms:W3CDTF">2024-06-15T08:30:08Z</dcterms:modified>
</cp:coreProperties>
</file>